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7" r:id="rId12"/>
    <p:sldId id="268" r:id="rId13"/>
    <p:sldId id="265" r:id="rId14"/>
    <p:sldId id="266" r:id="rId15"/>
  </p:sldIdLst>
  <p:sldSz cx="14630400" cy="8229600"/>
  <p:notesSz cx="8229600" cy="14630400"/>
  <p:embeddedFontLst>
    <p:embeddedFont>
      <p:font typeface="Lora" pitchFamily="2" charset="0"/>
      <p:regular r:id="rId17"/>
      <p:bold r:id="rId18"/>
    </p:embeddedFont>
    <p:embeddedFont>
      <p:font typeface="Source Sans Pro" panose="020B0503030403020204" pitchFamily="34" charset="0"/>
      <p:regular r:id="rId19"/>
      <p:bold r:id="rId20"/>
      <p:italic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_k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5EF"/>
    <a:srgbClr val="F98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9-13T16:25:38.238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36708"/>
            <a:ext cx="7468553" cy="1943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Olympic Data Analysis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538782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machine learning approach to extracting meaningful insights from Olympic Games data.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340287" y="5574030"/>
            <a:ext cx="2261116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sp>
        <p:nvSpPr>
          <p:cNvPr id="9" name="Text Box 8"/>
          <p:cNvSpPr txBox="1"/>
          <p:nvPr/>
        </p:nvSpPr>
        <p:spPr>
          <a:xfrm>
            <a:off x="443230" y="7013575"/>
            <a:ext cx="1717675" cy="889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ora" pitchFamily="2" charset="0"/>
              </a:rPr>
              <a:t>RADHIKA</a:t>
            </a:r>
            <a:endParaRPr lang="en-US" dirty="0">
              <a:solidFill>
                <a:schemeClr val="bg1"/>
              </a:solidFill>
              <a:latin typeface="Lora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Lora" pitchFamily="2" charset="0"/>
              </a:rPr>
              <a:t>322101027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5455" y="617696"/>
            <a:ext cx="6209467" cy="6599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Visualization &amp; Reporting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85455" y="1614249"/>
            <a:ext cx="7573089" cy="3590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interactive dashboards and reports to communicate findings.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55" y="2225754"/>
            <a:ext cx="1122045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44090" y="2450068"/>
            <a:ext cx="2640211" cy="3300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Medal Tally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2244090" y="2914650"/>
            <a:ext cx="6114455" cy="7181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Visualizing medal counts over time and across different countries.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55" y="4021098"/>
            <a:ext cx="1122045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44090" y="4245412"/>
            <a:ext cx="3386971" cy="3300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Country-Wise Performance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2244090" y="4709993"/>
            <a:ext cx="6114455" cy="7181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Analyzing the performance of different countries in various events.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55" y="5816441"/>
            <a:ext cx="1122045" cy="17953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44090" y="6040755"/>
            <a:ext cx="2727365" cy="3300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Athlete Demographics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2244090" y="6505337"/>
            <a:ext cx="6114455" cy="7181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Exploring the demographics and performance trends of Olympic athletes.</a:t>
            </a:r>
            <a:endParaRPr lang="en-US" sz="1750" dirty="0"/>
          </a:p>
        </p:txBody>
      </p:sp>
      <p:pic>
        <p:nvPicPr>
          <p:cNvPr id="14" name="Picture 13" descr="WhatsApp Image 2024-09-13 at 1.17.39 AM"/>
          <p:cNvPicPr>
            <a:picLocks noChangeAspect="1"/>
          </p:cNvPicPr>
          <p:nvPr/>
        </p:nvPicPr>
        <p:blipFill>
          <a:blip r:embed="rId6"/>
          <a:srcRect l="1003" r="586" b="4360"/>
          <a:stretch>
            <a:fillRect/>
          </a:stretch>
        </p:blipFill>
        <p:spPr>
          <a:xfrm>
            <a:off x="8122285" y="-635"/>
            <a:ext cx="6508115" cy="83064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9638030" y="7724140"/>
            <a:ext cx="4876800" cy="3683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Screenshot 2024-09-13 1637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979295"/>
            <a:ext cx="6687185" cy="54082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57835" y="644525"/>
            <a:ext cx="4876800" cy="4959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sz="2400"/>
              <a:t>CODE SAMPLES :</a:t>
            </a:r>
          </a:p>
        </p:txBody>
      </p:sp>
      <p:pic>
        <p:nvPicPr>
          <p:cNvPr id="9" name="Picture 8" descr="Screenshot 2024-09-13 1644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050" y="1979295"/>
            <a:ext cx="7626350" cy="53981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625330" y="7775575"/>
            <a:ext cx="4876800" cy="3683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02565" y="95885"/>
            <a:ext cx="487680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FINAL OUTCOMES :</a:t>
            </a:r>
          </a:p>
        </p:txBody>
      </p:sp>
      <p:pic>
        <p:nvPicPr>
          <p:cNvPr id="5" name="Picture 4" descr="WhatsApp Image 2024-08-16 at 7.32.46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" y="636270"/>
            <a:ext cx="6908800" cy="3877310"/>
          </a:xfrm>
          <a:prstGeom prst="rect">
            <a:avLst/>
          </a:prstGeom>
        </p:spPr>
      </p:pic>
      <p:pic>
        <p:nvPicPr>
          <p:cNvPr id="6" name="Picture 5" descr="WhatsApp Image 2024-08-16 at 7.36.09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930" y="659130"/>
            <a:ext cx="6598920" cy="3843020"/>
          </a:xfrm>
          <a:prstGeom prst="rect">
            <a:avLst/>
          </a:prstGeom>
        </p:spPr>
      </p:pic>
      <p:pic>
        <p:nvPicPr>
          <p:cNvPr id="8" name="Picture 7" descr="WhatsApp Image 2024-08-16 at 7.39.52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5" y="4730750"/>
            <a:ext cx="6908800" cy="3252470"/>
          </a:xfrm>
          <a:prstGeom prst="rect">
            <a:avLst/>
          </a:prstGeom>
        </p:spPr>
      </p:pic>
      <p:pic>
        <p:nvPicPr>
          <p:cNvPr id="9" name="Picture 8" descr="WhatsApp Image 2024-08-16 at 7.44.35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670" y="4730750"/>
            <a:ext cx="6647180" cy="3251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87879"/>
            <a:ext cx="710553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&amp; Future Scope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050869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Summarizing the key findings and outlining future research directions.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9722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6" name="Text 3"/>
          <p:cNvSpPr/>
          <p:nvPr/>
        </p:nvSpPr>
        <p:spPr>
          <a:xfrm>
            <a:off x="1045369" y="6072545"/>
            <a:ext cx="123111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615559" y="597229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15559" y="6467832"/>
            <a:ext cx="557998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Machine learning models can effectively predict Olympic outcomes. Future studies should focus on integrating real-time data for immediate decision- making in competitions.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434858" y="597229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0" name="Text 7"/>
          <p:cNvSpPr/>
          <p:nvPr/>
        </p:nvSpPr>
        <p:spPr>
          <a:xfrm>
            <a:off x="7613333" y="6072545"/>
            <a:ext cx="181570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212693" y="597229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12693" y="6467832"/>
            <a:ext cx="557998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data integration , Implementing real-time analytics to enhance performance monitoring and strategic decision- making.</a:t>
            </a:r>
            <a:endParaRPr lang="en-US" sz="1850" dirty="0"/>
          </a:p>
        </p:txBody>
      </p:sp>
      <p:sp>
        <p:nvSpPr>
          <p:cNvPr id="13" name="Text Box 12"/>
          <p:cNvSpPr txBox="1"/>
          <p:nvPr/>
        </p:nvSpPr>
        <p:spPr>
          <a:xfrm>
            <a:off x="12693650" y="7685405"/>
            <a:ext cx="1861185" cy="41846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no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753600" y="7736840"/>
            <a:ext cx="4876800" cy="3683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876800" y="3738880"/>
            <a:ext cx="4876800" cy="673735"/>
          </a:xfrm>
          <a:prstGeom prst="rect">
            <a:avLst/>
          </a:prstGeom>
          <a:solidFill>
            <a:schemeClr val="bg1">
              <a:alpha val="0"/>
            </a:schemeClr>
          </a:solidFill>
          <a:effectLst/>
        </p:spPr>
        <p:txBody>
          <a:bodyPr wrap="square" rtlCol="0">
            <a:noAutofit/>
          </a:bodyPr>
          <a:lstStyle/>
          <a:p>
            <a:r>
              <a:rPr lang="en-US" sz="3200"/>
              <a:t>             </a:t>
            </a:r>
            <a:r>
              <a:rPr lang="en-US" sz="3200">
                <a:solidFill>
                  <a:schemeClr val="bg1"/>
                </a:solidFill>
              </a:rPr>
              <a:t>THANK  YOU.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04060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067050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Objective: Analyzing Olympic Games data using advanced machine learning techniques.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410229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</p:spPr>
      </p:sp>
      <p:sp>
        <p:nvSpPr>
          <p:cNvPr id="6" name="Text 3"/>
          <p:cNvSpPr/>
          <p:nvPr/>
        </p:nvSpPr>
        <p:spPr>
          <a:xfrm>
            <a:off x="6563439" y="434161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Historical Datasets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63439" y="4837152"/>
            <a:ext cx="313598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Athlete performances, medal counts, and socio-economic indicators.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410229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444752"/>
          </a:solidFill>
        </p:spPr>
      </p:sp>
      <p:sp>
        <p:nvSpPr>
          <p:cNvPr id="9" name="Text 6"/>
          <p:cNvSpPr/>
          <p:nvPr/>
        </p:nvSpPr>
        <p:spPr>
          <a:xfrm>
            <a:off x="10417373" y="4341614"/>
            <a:ext cx="283190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Modern Data Sources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17373" y="4837152"/>
            <a:ext cx="3135987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media analytics, athlete training logs, and real-time performance data.</a:t>
            </a:r>
            <a:endParaRPr lang="en-US" sz="1850" dirty="0"/>
          </a:p>
        </p:txBody>
      </p:sp>
      <p:sp>
        <p:nvSpPr>
          <p:cNvPr id="13" name="Text Box 12"/>
          <p:cNvSpPr txBox="1"/>
          <p:nvPr/>
        </p:nvSpPr>
        <p:spPr>
          <a:xfrm>
            <a:off x="7844155" y="7774940"/>
            <a:ext cx="6619875" cy="3683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02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259" y="3391019"/>
            <a:ext cx="5162074" cy="6211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Purpose of the Project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39259" y="4328993"/>
            <a:ext cx="13151882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gain a deeper understanding of Olympic trends and factors influencing performance.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9259" y="5141952"/>
            <a:ext cx="475178" cy="475178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6" name="Text 3"/>
          <p:cNvSpPr/>
          <p:nvPr/>
        </p:nvSpPr>
        <p:spPr>
          <a:xfrm>
            <a:off x="922496" y="5230416"/>
            <a:ext cx="108585" cy="298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425654" y="5141952"/>
            <a:ext cx="2484834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Trends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425654" y="5579150"/>
            <a:ext cx="5783937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Analyzing how performance has evolved over time.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0808" y="5141952"/>
            <a:ext cx="475178" cy="475178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0" name="Text 7"/>
          <p:cNvSpPr/>
          <p:nvPr/>
        </p:nvSpPr>
        <p:spPr>
          <a:xfrm>
            <a:off x="7578328" y="5230416"/>
            <a:ext cx="160139" cy="298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8107204" y="5141952"/>
            <a:ext cx="2484834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Medal Distribution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107204" y="5579150"/>
            <a:ext cx="5783937" cy="6757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Investigating the distribution of medals across different countries and events.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9259" y="6703695"/>
            <a:ext cx="475178" cy="475178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4" name="Text 11"/>
          <p:cNvSpPr/>
          <p:nvPr/>
        </p:nvSpPr>
        <p:spPr>
          <a:xfrm>
            <a:off x="893802" y="6792158"/>
            <a:ext cx="166092" cy="298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425654" y="6703695"/>
            <a:ext cx="2774871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Socio-Economic Impact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425654" y="7140893"/>
            <a:ext cx="5783937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Evaluating the role of socio-economic factors in Olympic success.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20808" y="6703695"/>
            <a:ext cx="475178" cy="475178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8" name="Text 15"/>
          <p:cNvSpPr/>
          <p:nvPr/>
        </p:nvSpPr>
        <p:spPr>
          <a:xfrm>
            <a:off x="7577495" y="6792158"/>
            <a:ext cx="161687" cy="298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8107204" y="6703695"/>
            <a:ext cx="2484834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Modeling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8107204" y="7140893"/>
            <a:ext cx="5783937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models to predict future Olympic outcomes.</a:t>
            </a:r>
            <a:endParaRPr lang="en-US" sz="1650" dirty="0"/>
          </a:p>
        </p:txBody>
      </p:sp>
      <p:sp>
        <p:nvSpPr>
          <p:cNvPr id="21" name="Text Box 20"/>
          <p:cNvSpPr txBox="1"/>
          <p:nvPr/>
        </p:nvSpPr>
        <p:spPr>
          <a:xfrm>
            <a:off x="9651365" y="7800340"/>
            <a:ext cx="4876800" cy="3683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2810"/>
            <a:ext cx="614648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Technologies and Tools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65577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a range of technologies and tools for data analysis and visualization.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5711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Manipulation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148382"/>
            <a:ext cx="39285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Pandas, Matplotlib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55711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Scientific Computing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5148382"/>
            <a:ext cx="39285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NumPy &amp; SciPy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455711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5148382"/>
            <a:ext cx="39285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Seaborn &amp; Plotly</a:t>
            </a:r>
            <a:endParaRPr lang="en-US" sz="1850" dirty="0"/>
          </a:p>
        </p:txBody>
      </p:sp>
      <p:sp>
        <p:nvSpPr>
          <p:cNvPr id="10" name="Text Box 9"/>
          <p:cNvSpPr txBox="1"/>
          <p:nvPr/>
        </p:nvSpPr>
        <p:spPr>
          <a:xfrm>
            <a:off x="9676765" y="7736840"/>
            <a:ext cx="4876800" cy="3683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1643" y="947142"/>
            <a:ext cx="7620714" cy="1280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Collection &amp; Preprocessing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61643" y="2553652"/>
            <a:ext cx="7620714" cy="3481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Collecting and preparing the data for analysis.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1072753" y="3146584"/>
            <a:ext cx="30480" cy="4135874"/>
          </a:xfrm>
          <a:prstGeom prst="roundRect">
            <a:avLst>
              <a:gd name="adj" fmla="val 107096"/>
            </a:avLst>
          </a:prstGeom>
          <a:solidFill>
            <a:srgbClr val="5D606B"/>
          </a:solidFill>
        </p:spPr>
      </p:sp>
      <p:sp>
        <p:nvSpPr>
          <p:cNvPr id="6" name="Shape 3"/>
          <p:cNvSpPr/>
          <p:nvPr/>
        </p:nvSpPr>
        <p:spPr>
          <a:xfrm>
            <a:off x="1302306" y="3620929"/>
            <a:ext cx="761643" cy="30480"/>
          </a:xfrm>
          <a:prstGeom prst="roundRect">
            <a:avLst>
              <a:gd name="adj" fmla="val 107096"/>
            </a:avLst>
          </a:prstGeom>
          <a:solidFill>
            <a:srgbClr val="5D606B"/>
          </a:solidFill>
        </p:spPr>
      </p:sp>
      <p:sp>
        <p:nvSpPr>
          <p:cNvPr id="7" name="Shape 4"/>
          <p:cNvSpPr/>
          <p:nvPr/>
        </p:nvSpPr>
        <p:spPr>
          <a:xfrm>
            <a:off x="843201" y="3391376"/>
            <a:ext cx="489585" cy="489585"/>
          </a:xfrm>
          <a:prstGeom prst="roundRect">
            <a:avLst>
              <a:gd name="adj" fmla="val 6667"/>
            </a:avLst>
          </a:prstGeom>
          <a:solidFill>
            <a:srgbClr val="444752"/>
          </a:solidFill>
        </p:spPr>
      </p:sp>
      <p:sp>
        <p:nvSpPr>
          <p:cNvPr id="8" name="Text 5"/>
          <p:cNvSpPr/>
          <p:nvPr/>
        </p:nvSpPr>
        <p:spPr>
          <a:xfrm>
            <a:off x="1032034" y="3482578"/>
            <a:ext cx="111800" cy="3071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284809" y="3364111"/>
            <a:ext cx="2560201" cy="319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Sources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284809" y="3814524"/>
            <a:ext cx="6097548" cy="3481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Olympic history dataset from Kaggle 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1302306" y="5072063"/>
            <a:ext cx="761643" cy="30480"/>
          </a:xfrm>
          <a:prstGeom prst="roundRect">
            <a:avLst>
              <a:gd name="adj" fmla="val 107096"/>
            </a:avLst>
          </a:prstGeom>
          <a:solidFill>
            <a:srgbClr val="5D606B"/>
          </a:solidFill>
        </p:spPr>
      </p:sp>
      <p:sp>
        <p:nvSpPr>
          <p:cNvPr id="12" name="Shape 9"/>
          <p:cNvSpPr/>
          <p:nvPr/>
        </p:nvSpPr>
        <p:spPr>
          <a:xfrm>
            <a:off x="843201" y="4842510"/>
            <a:ext cx="489585" cy="489585"/>
          </a:xfrm>
          <a:prstGeom prst="roundRect">
            <a:avLst>
              <a:gd name="adj" fmla="val 6667"/>
            </a:avLst>
          </a:prstGeom>
          <a:solidFill>
            <a:srgbClr val="444752"/>
          </a:solidFill>
        </p:spPr>
      </p:sp>
      <p:sp>
        <p:nvSpPr>
          <p:cNvPr id="13" name="Text 10"/>
          <p:cNvSpPr/>
          <p:nvPr/>
        </p:nvSpPr>
        <p:spPr>
          <a:xfrm>
            <a:off x="1005483" y="4933712"/>
            <a:ext cx="164902" cy="3071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284809" y="4815245"/>
            <a:ext cx="2560201" cy="319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284809" y="5265658"/>
            <a:ext cx="6097548" cy="3481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Handling missing data, inconsistencies, and outliers.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302306" y="6523196"/>
            <a:ext cx="761643" cy="30480"/>
          </a:xfrm>
          <a:prstGeom prst="roundRect">
            <a:avLst>
              <a:gd name="adj" fmla="val 107096"/>
            </a:avLst>
          </a:prstGeom>
          <a:solidFill>
            <a:srgbClr val="5D606B"/>
          </a:solidFill>
        </p:spPr>
      </p:sp>
      <p:sp>
        <p:nvSpPr>
          <p:cNvPr id="17" name="Shape 14"/>
          <p:cNvSpPr/>
          <p:nvPr/>
        </p:nvSpPr>
        <p:spPr>
          <a:xfrm>
            <a:off x="843201" y="6293644"/>
            <a:ext cx="489585" cy="489585"/>
          </a:xfrm>
          <a:prstGeom prst="roundRect">
            <a:avLst>
              <a:gd name="adj" fmla="val 6667"/>
            </a:avLst>
          </a:prstGeom>
          <a:solidFill>
            <a:srgbClr val="444752"/>
          </a:solidFill>
        </p:spPr>
      </p:sp>
      <p:sp>
        <p:nvSpPr>
          <p:cNvPr id="18" name="Text 15"/>
          <p:cNvSpPr/>
          <p:nvPr/>
        </p:nvSpPr>
        <p:spPr>
          <a:xfrm>
            <a:off x="1002387" y="6384846"/>
            <a:ext cx="171093" cy="3071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284809" y="6266378"/>
            <a:ext cx="2560201" cy="3199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Integration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2284809" y="6716792"/>
            <a:ext cx="6097548" cy="3481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Merging relevant datasets to create a comprehensive analysis set.</a:t>
            </a:r>
            <a:endParaRPr lang="en-US" sz="1700" dirty="0"/>
          </a:p>
        </p:txBody>
      </p:sp>
      <p:pic>
        <p:nvPicPr>
          <p:cNvPr id="21" name="Picture 20" descr="WhatsApp Image 2024-09-13 at 2.15.45 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265" y="0"/>
            <a:ext cx="5906770" cy="82289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254681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Exploratory Data Analysis (EDA)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021687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Exploring the data to identify key trends and insights.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9431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6" name="Text 3"/>
          <p:cNvSpPr/>
          <p:nvPr/>
        </p:nvSpPr>
        <p:spPr>
          <a:xfrm>
            <a:off x="6531769" y="4043363"/>
            <a:ext cx="123111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101959" y="394311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Participation Trends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101959" y="4438650"/>
            <a:ext cx="283678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in the number of participating athletes and nations.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8058" y="394311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0" name="Text 7"/>
          <p:cNvSpPr/>
          <p:nvPr/>
        </p:nvSpPr>
        <p:spPr>
          <a:xfrm>
            <a:off x="10356533" y="4043363"/>
            <a:ext cx="181570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55893" y="394311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Medal Distribution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55893" y="4438650"/>
            <a:ext cx="283678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Analyzing the distribution of medals by country and event.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609623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4" name="Text 11"/>
          <p:cNvSpPr/>
          <p:nvPr/>
        </p:nvSpPr>
        <p:spPr>
          <a:xfrm>
            <a:off x="6499265" y="6196489"/>
            <a:ext cx="188238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101959" y="609623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101959" y="6591776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Investigating age, gender, and country-wise performance trends.</a:t>
            </a:r>
            <a:endParaRPr lang="en-US" sz="1850" dirty="0"/>
          </a:p>
        </p:txBody>
      </p:sp>
      <p:sp>
        <p:nvSpPr>
          <p:cNvPr id="17" name="Text Box 16"/>
          <p:cNvSpPr txBox="1"/>
          <p:nvPr/>
        </p:nvSpPr>
        <p:spPr>
          <a:xfrm>
            <a:off x="9650730" y="7774940"/>
            <a:ext cx="4876800" cy="3683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8" name="Picture 17" descr="Screenshot 2024-09-13 171401"/>
          <p:cNvPicPr>
            <a:picLocks noChangeAspect="1"/>
          </p:cNvPicPr>
          <p:nvPr/>
        </p:nvPicPr>
        <p:blipFill>
          <a:blip r:embed="rId3"/>
          <a:srcRect r="738" b="4282"/>
          <a:stretch>
            <a:fillRect/>
          </a:stretch>
        </p:blipFill>
        <p:spPr>
          <a:xfrm>
            <a:off x="0" y="0"/>
            <a:ext cx="564007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4226"/>
            <a:ext cx="6762036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Machine Learning Models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74006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machine learning models to predict outcomes and analyze patterns.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6554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Models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956810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 regression, decision trees, and neural networks for medal predictions.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36554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Clustering Models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956810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Clustering countries and athletes based on performance patterns.</a:t>
            </a:r>
            <a:endParaRPr lang="en-US" sz="1850" dirty="0"/>
          </a:p>
        </p:txBody>
      </p:sp>
      <p:sp>
        <p:nvSpPr>
          <p:cNvPr id="8" name="Text Box 7"/>
          <p:cNvSpPr txBox="1"/>
          <p:nvPr/>
        </p:nvSpPr>
        <p:spPr>
          <a:xfrm>
            <a:off x="9651365" y="7774940"/>
            <a:ext cx="4876800" cy="3683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0498F-1617-A9C6-7E12-605763B0D3B7}"/>
              </a:ext>
            </a:extLst>
          </p:cNvPr>
          <p:cNvSpPr txBox="1"/>
          <p:nvPr/>
        </p:nvSpPr>
        <p:spPr>
          <a:xfrm>
            <a:off x="508000" y="98213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98AC7"/>
                </a:solidFill>
                <a:latin typeface="Lora" pitchFamily="2" charset="0"/>
              </a:rPr>
              <a:t>Challenges in Data Analysis</a:t>
            </a:r>
            <a:endParaRPr lang="en-IN" sz="4400" dirty="0">
              <a:solidFill>
                <a:srgbClr val="F98AC7"/>
              </a:solidFill>
              <a:latin typeface="Lor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6BE12-45C6-04FA-FF6D-F64B779E55C8}"/>
              </a:ext>
            </a:extLst>
          </p:cNvPr>
          <p:cNvSpPr txBox="1"/>
          <p:nvPr/>
        </p:nvSpPr>
        <p:spPr>
          <a:xfrm>
            <a:off x="508000" y="1775948"/>
            <a:ext cx="128016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0" dirty="0">
                <a:solidFill>
                  <a:srgbClr val="D6E5EF"/>
                </a:solidFill>
                <a:latin typeface="Lora" pitchFamily="2" charset="0"/>
              </a:rPr>
              <a:t>Analyzing Olympic data presents several unique challenges due to the complexity and scale of the event. Here are some key challenges in Olympic data analysis:</a:t>
            </a:r>
            <a:endParaRPr lang="en-IN" sz="1850" dirty="0">
              <a:solidFill>
                <a:srgbClr val="D6E5EF"/>
              </a:solidFill>
              <a:latin typeface="Lor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C39E2-D65A-1BC4-B014-3D9F29835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210" y="2828172"/>
            <a:ext cx="4876190" cy="4876190"/>
          </a:xfrm>
          <a:prstGeom prst="rect">
            <a:avLst/>
          </a:prstGeom>
        </p:spPr>
      </p:pic>
      <p:sp>
        <p:nvSpPr>
          <p:cNvPr id="6" name="Shape 2">
            <a:extLst>
              <a:ext uri="{FF2B5EF4-FFF2-40B4-BE49-F238E27FC236}">
                <a16:creationId xmlns:a16="http://schemas.microsoft.com/office/drawing/2014/main" id="{186324D2-EF91-1E08-C8C2-015D9181C760}"/>
              </a:ext>
            </a:extLst>
          </p:cNvPr>
          <p:cNvSpPr/>
          <p:nvPr/>
        </p:nvSpPr>
        <p:spPr>
          <a:xfrm>
            <a:off x="508000" y="30625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  <p:txBody>
          <a:bodyPr/>
          <a:lstStyle/>
          <a:p>
            <a:endParaRPr lang="en-IN" dirty="0">
              <a:latin typeface="Lora" pitchFamily="2" charset="0"/>
            </a:endParaRPr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1F0CB04B-0BE9-F1C9-7C93-EBEFE4CBA00B}"/>
              </a:ext>
            </a:extLst>
          </p:cNvPr>
          <p:cNvSpPr/>
          <p:nvPr/>
        </p:nvSpPr>
        <p:spPr>
          <a:xfrm>
            <a:off x="508000" y="461392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  <p:txBody>
          <a:bodyPr/>
          <a:lstStyle/>
          <a:p>
            <a:endParaRPr lang="en-IN" dirty="0">
              <a:latin typeface="Lora" pitchFamily="2" charset="0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195828CD-D647-3811-F6C7-C3D131EB24ED}"/>
              </a:ext>
            </a:extLst>
          </p:cNvPr>
          <p:cNvSpPr/>
          <p:nvPr/>
        </p:nvSpPr>
        <p:spPr>
          <a:xfrm>
            <a:off x="508000" y="618439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1E63C-AE08-4CF8-00E2-82BCDD27D666}"/>
              </a:ext>
            </a:extLst>
          </p:cNvPr>
          <p:cNvSpPr txBox="1"/>
          <p:nvPr/>
        </p:nvSpPr>
        <p:spPr>
          <a:xfrm>
            <a:off x="643466" y="3127811"/>
            <a:ext cx="25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D6E5EF"/>
                </a:solidFill>
                <a:latin typeface="Lora" pitchFamily="2" charset="0"/>
                <a:ea typeface="Lora" pitchFamily="34" charset="-122"/>
                <a:cs typeface="Lora" pitchFamily="34" charset="-120"/>
              </a:rPr>
              <a:t>1</a:t>
            </a:r>
            <a:endParaRPr lang="en-IN" dirty="0">
              <a:latin typeface="L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D0D2F5-2734-CF07-3448-1DEF26BAFFD2}"/>
              </a:ext>
            </a:extLst>
          </p:cNvPr>
          <p:cNvSpPr txBox="1"/>
          <p:nvPr/>
        </p:nvSpPr>
        <p:spPr>
          <a:xfrm>
            <a:off x="643465" y="4698522"/>
            <a:ext cx="25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D6E5EF"/>
                </a:solidFill>
                <a:latin typeface="Lora" pitchFamily="2" charset="0"/>
                <a:ea typeface="Lora" pitchFamily="34" charset="-122"/>
                <a:cs typeface="Lora" pitchFamily="34" charset="-120"/>
              </a:rPr>
              <a:t>2</a:t>
            </a:r>
            <a:endParaRPr lang="en-IN" dirty="0">
              <a:latin typeface="Lor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B0DDA-4D3A-1C2E-688D-4E44E1EB3964}"/>
              </a:ext>
            </a:extLst>
          </p:cNvPr>
          <p:cNvSpPr txBox="1"/>
          <p:nvPr/>
        </p:nvSpPr>
        <p:spPr>
          <a:xfrm>
            <a:off x="643464" y="6268986"/>
            <a:ext cx="25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D6E5EF"/>
                </a:solidFill>
                <a:latin typeface="Lora" pitchFamily="2" charset="0"/>
                <a:ea typeface="Lora" pitchFamily="34" charset="-122"/>
                <a:cs typeface="Lora" pitchFamily="34" charset="-120"/>
              </a:rPr>
              <a:t>3</a:t>
            </a:r>
            <a:endParaRPr lang="en-IN" dirty="0">
              <a:latin typeface="Lor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BB8522-1F42-C138-7225-5DC554074573}"/>
              </a:ext>
            </a:extLst>
          </p:cNvPr>
          <p:cNvSpPr txBox="1"/>
          <p:nvPr/>
        </p:nvSpPr>
        <p:spPr>
          <a:xfrm>
            <a:off x="1337733" y="3062578"/>
            <a:ext cx="62314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rgbClr val="F98AC7"/>
                </a:solidFill>
                <a:latin typeface="Lora" pitchFamily="2" charset="0"/>
              </a:rPr>
              <a:t>Data Quality, Accuracy, Consistency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D6B88C-E05F-59C1-923D-C7F19D022F08}"/>
              </a:ext>
            </a:extLst>
          </p:cNvPr>
          <p:cNvSpPr txBox="1"/>
          <p:nvPr/>
        </p:nvSpPr>
        <p:spPr>
          <a:xfrm>
            <a:off x="1337733" y="4561341"/>
            <a:ext cx="62314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rgbClr val="F98AC7"/>
                </a:solidFill>
                <a:latin typeface="Lora" pitchFamily="2" charset="0"/>
              </a:rPr>
              <a:t>Complexity, Volume,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EF518C-0271-9F12-D682-1095F020565A}"/>
              </a:ext>
            </a:extLst>
          </p:cNvPr>
          <p:cNvSpPr txBox="1"/>
          <p:nvPr/>
        </p:nvSpPr>
        <p:spPr>
          <a:xfrm>
            <a:off x="1337732" y="6112552"/>
            <a:ext cx="62314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rgbClr val="F98AC7"/>
                </a:solidFill>
                <a:latin typeface="Lora" pitchFamily="2" charset="0"/>
              </a:rPr>
              <a:t>Resource Allocation, Training, Tools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62AA1F-428A-506D-DFC6-B43BB3237588}"/>
              </a:ext>
            </a:extLst>
          </p:cNvPr>
          <p:cNvSpPr txBox="1"/>
          <p:nvPr/>
        </p:nvSpPr>
        <p:spPr>
          <a:xfrm>
            <a:off x="1337733" y="3587064"/>
            <a:ext cx="877146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0" dirty="0">
                <a:solidFill>
                  <a:srgbClr val="D6E5EF"/>
                </a:solidFill>
                <a:latin typeface="Lora" pitchFamily="2" charset="0"/>
              </a:rPr>
              <a:t>Ensuring the accuracy of historical datasets is crucial for reliable analysis.</a:t>
            </a:r>
            <a:endParaRPr lang="en-IN" sz="1850" dirty="0">
              <a:solidFill>
                <a:srgbClr val="D6E5EF"/>
              </a:solidFill>
              <a:latin typeface="Lor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925E6C-0419-620A-914F-E84F719A4DEF}"/>
              </a:ext>
            </a:extLst>
          </p:cNvPr>
          <p:cNvSpPr txBox="1"/>
          <p:nvPr/>
        </p:nvSpPr>
        <p:spPr>
          <a:xfrm>
            <a:off x="1337732" y="5017017"/>
            <a:ext cx="8771467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50" dirty="0">
                <a:solidFill>
                  <a:srgbClr val="D6E5EF"/>
                </a:solidFill>
                <a:latin typeface="Lora" pitchFamily="2" charset="0"/>
              </a:rPr>
              <a:t>Managing large volumes of data from various sources adds to the complexity of analysis.</a:t>
            </a:r>
            <a:endParaRPr lang="en-IN" sz="1850" dirty="0">
              <a:solidFill>
                <a:srgbClr val="D6E5EF"/>
              </a:solidFill>
              <a:latin typeface="Lor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907AC8-6594-319D-31C5-8D6ADF5633D2}"/>
              </a:ext>
            </a:extLst>
          </p:cNvPr>
          <p:cNvSpPr txBox="1"/>
          <p:nvPr/>
        </p:nvSpPr>
        <p:spPr>
          <a:xfrm>
            <a:off x="1337732" y="6600228"/>
            <a:ext cx="7888198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50" dirty="0">
                <a:solidFill>
                  <a:srgbClr val="D6E5EF"/>
                </a:solidFill>
                <a:latin typeface="Lora" pitchFamily="2" charset="0"/>
              </a:rPr>
              <a:t>Insufficient resources and training can hinder effective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211528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2959" y="3542824"/>
            <a:ext cx="5465445" cy="683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12959" y="4574262"/>
            <a:ext cx="13004483" cy="3715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Evaluating the performance of the developed models.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12959" y="5207079"/>
            <a:ext cx="13004483" cy="2383155"/>
          </a:xfrm>
          <a:prstGeom prst="roundRect">
            <a:avLst>
              <a:gd name="adj" fmla="val 146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0579" y="5214699"/>
            <a:ext cx="12987933" cy="665440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1054060" y="5361623"/>
            <a:ext cx="3860721" cy="3715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5386745" y="5361623"/>
            <a:ext cx="3856911" cy="3715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Accuracy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715619" y="5361623"/>
            <a:ext cx="3860721" cy="3715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Predictors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20579" y="5880140"/>
            <a:ext cx="12987933" cy="665440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1054060" y="6027063"/>
            <a:ext cx="3860721" cy="3715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Medal Prediction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5386745" y="6027063"/>
            <a:ext cx="3856911" cy="3715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85-90%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9715619" y="6027063"/>
            <a:ext cx="3860721" cy="3715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Age, previous experience, event type.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820579" y="6545580"/>
            <a:ext cx="12987933" cy="103703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1054060" y="6692503"/>
            <a:ext cx="3860721" cy="3715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Athlete Segmentation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5386745" y="6692503"/>
            <a:ext cx="3856911" cy="3715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75-80%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9715619" y="6692503"/>
            <a:ext cx="3860721" cy="7431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regimen, performance history, athlete demographics.</a:t>
            </a:r>
            <a:endParaRPr lang="en-US" sz="1800" dirty="0"/>
          </a:p>
        </p:txBody>
      </p:sp>
      <p:pic>
        <p:nvPicPr>
          <p:cNvPr id="20" name="Picture 19" descr="WhatsApp Image 2024-09-12 at 11.18.27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531870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9715500" y="7741920"/>
            <a:ext cx="4876800" cy="3683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549</Words>
  <Application>Microsoft Office PowerPoint</Application>
  <PresentationFormat>Custom</PresentationFormat>
  <Paragraphs>111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Source Sans Pro</vt:lpstr>
      <vt:lpstr>Arial</vt:lpstr>
      <vt:lpstr>Calibri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Ashutosh Kumar</cp:lastModifiedBy>
  <cp:revision>4</cp:revision>
  <dcterms:created xsi:type="dcterms:W3CDTF">2024-09-05T07:01:00Z</dcterms:created>
  <dcterms:modified xsi:type="dcterms:W3CDTF">2024-09-14T15:20:14Z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C4ED9A6876BD472899C6E067104802E0_13</vt:lpwstr>
  </property>
  <property fmtid="{D5CDD505-2E9C-101B-9397-08002B2CF9AE}" pid="3" name="KSOProductBuildVer">
    <vt:lpwstr>1033-12.2.0.17545</vt:lpwstr>
  </property>
</Properties>
</file>